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4"/>
    <p:sldMasterId id="2147483720" r:id="rId5"/>
  </p:sldMasterIdLst>
  <p:notesMasterIdLst>
    <p:notesMasterId r:id="rId26"/>
  </p:notesMasterIdLst>
  <p:handoutMasterIdLst>
    <p:handoutMasterId r:id="rId27"/>
  </p:handoutMasterIdLst>
  <p:sldIdLst>
    <p:sldId id="288" r:id="rId6"/>
    <p:sldId id="291" r:id="rId7"/>
    <p:sldId id="290" r:id="rId8"/>
    <p:sldId id="299" r:id="rId9"/>
    <p:sldId id="305" r:id="rId10"/>
    <p:sldId id="307" r:id="rId11"/>
    <p:sldId id="308" r:id="rId12"/>
    <p:sldId id="310" r:id="rId13"/>
    <p:sldId id="311" r:id="rId14"/>
    <p:sldId id="292" r:id="rId15"/>
    <p:sldId id="312" r:id="rId16"/>
    <p:sldId id="293" r:id="rId17"/>
    <p:sldId id="313" r:id="rId18"/>
    <p:sldId id="302" r:id="rId19"/>
    <p:sldId id="300" r:id="rId20"/>
    <p:sldId id="301" r:id="rId21"/>
    <p:sldId id="295" r:id="rId22"/>
    <p:sldId id="296" r:id="rId23"/>
    <p:sldId id="297" r:id="rId24"/>
    <p:sldId id="306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" userId="c8920bed-57b0-4657-bb44-4daf9074dac5" providerId="ADAL" clId="{E1F578A2-7EE1-496D-8A3F-F389833E1669}"/>
    <pc:docChg chg="delSld">
      <pc:chgData name="Stav" userId="c8920bed-57b0-4657-bb44-4daf9074dac5" providerId="ADAL" clId="{E1F578A2-7EE1-496D-8A3F-F389833E1669}" dt="2020-09-23T09:13:02.370" v="1" actId="2696"/>
      <pc:docMkLst>
        <pc:docMk/>
      </pc:docMkLst>
      <pc:sldChg chg="del">
        <pc:chgData name="Stav" userId="c8920bed-57b0-4657-bb44-4daf9074dac5" providerId="ADAL" clId="{E1F578A2-7EE1-496D-8A3F-F389833E1669}" dt="2020-09-23T09:13:01.643" v="0" actId="2696"/>
        <pc:sldMkLst>
          <pc:docMk/>
          <pc:sldMk cId="2732226270" sldId="315"/>
        </pc:sldMkLst>
      </pc:sldChg>
      <pc:sldChg chg="del">
        <pc:chgData name="Stav" userId="c8920bed-57b0-4657-bb44-4daf9074dac5" providerId="ADAL" clId="{E1F578A2-7EE1-496D-8A3F-F389833E1669}" dt="2020-09-23T09:13:02.370" v="1" actId="2696"/>
        <pc:sldMkLst>
          <pc:docMk/>
          <pc:sldMk cId="2808700236" sldId="3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ה'/תשרי/תשפ"א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ה'/תשרי/תשפ"א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845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576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68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6859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299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8055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710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071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24600"/>
            <a:ext cx="2133600" cy="365125"/>
          </a:xfrm>
        </p:spPr>
        <p:txBody>
          <a:bodyPr/>
          <a:lstStyle/>
          <a:p>
            <a:r>
              <a:rPr lang="en-US"/>
              <a:t>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6542-D9EF-48CC-BC80-FC1900A669A7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72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FEE3-D9E9-4AB3-8B20-D4EE39595C09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1793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761F-557A-4807-80CD-0BD2CB8DEBF4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206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2B448-3344-458D-B2D5-1F6C9A624F64}" type="datetime1">
              <a:rPr lang="en-US" smtClean="0"/>
              <a:t>9/23/2020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3596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7E48E-29E1-4C50-A1E6-811F23A97FB3}" type="datetime1">
              <a:rPr lang="en-US" smtClean="0"/>
              <a:t>9/23/2020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4377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65C0F-2B2B-41CD-8013-10786DEC1461}" type="datetime1">
              <a:rPr lang="en-US" smtClean="0"/>
              <a:t>9/23/2020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6327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DA382-9CD8-4548-8F8F-7A5CC1B3B114}" type="datetime1">
              <a:rPr lang="en-US" smtClean="0"/>
              <a:t>9/23/2020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315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F121F-C50D-4985-8744-3D2413CEF662}" type="datetime1">
              <a:rPr lang="en-US" smtClean="0"/>
              <a:t>9/23/2020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7174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038E-4474-40A7-9EC7-E1F16D952348}" type="datetime1">
              <a:rPr lang="en-US" smtClean="0"/>
              <a:t>9/23/2020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70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1E7F-4345-49D1-959B-456DEDBD8939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226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C0B7-AB0D-4AF9-9C80-529313F012B2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6C417-AECC-4DE4-923C-9598FC7789CF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85EA-53FD-4C02-B228-D6173C771455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14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CC226-1649-43B1-904E-445575F6D843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4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DB346-1C98-4D7A-A038-42C7D81BCC74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57FA-2192-4D30-85F4-50FCBB8906EA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9A04D-59DB-4F0E-946B-E60EE2804D19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5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5BB7-0D1F-422E-A439-E3D10FFFF50C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E77E2-D56A-4D13-B852-5E12B4B66FD9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6" r:id="rId6"/>
    <p:sldLayoutId id="2147483717" r:id="rId7"/>
    <p:sldLayoutId id="2147483718" r:id="rId8"/>
    <p:sldLayoutId id="2147483719" r:id="rId9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CCEF1-EE7E-44FC-9507-6A3208406B1E}" type="datetime1">
              <a:rPr lang="en-US" smtClean="0"/>
              <a:t>9/23/2020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A10B0-462A-4BAD-8F21-E79558A17AB5}" type="slidenum">
              <a:rPr lang="he-IL" smtClean="0"/>
              <a:pPr/>
              <a:t>‹#›</a:t>
            </a:fld>
            <a:endParaRPr lang="he-I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4451"/>
            <a:ext cx="98182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technionmail-my.sharepoint.com/:p:/r/personal/stavyeger_campus_technion_ac_il/Documents/Drone_Detection_Project/matlab_files/new%20files/updated/MidPresentation-DatasetAugmetation.pptx?d=w400c7da9161e40cfa4f54cd156e4b3b5&amp;csf=1&amp;e=ceIyzv&amp;nav=eyJzSWQiOjMwOCwiY0lkIjo1MjI0NDUyOTF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technionmail-my.sharepoint.com/:p:/r/personal/stavyeger_campus_technion_ac_il/Documents/Drone_Detection_Project/matlab_files/new%20files/updated/MidPresentation-DatasetAugmetation.pptx?d=w400c7da9161e40cfa4f54cd156e4b3b5&amp;csf=1&amp;e=ceIyzv&amp;nav=eyJzSWQiOjMwOCwiY0lkIjo1MjI0NDUyOTF9" TargetMode="Externa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96940"/>
            <a:ext cx="6502578" cy="1369670"/>
          </a:xfrm>
        </p:spPr>
        <p:txBody>
          <a:bodyPr>
            <a:normAutofit fontScale="90000"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</a:rPr>
              <a:t>Midterm Presentation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Data Augmentation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&amp; Neural Network Training -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Part 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885" y="3782417"/>
            <a:ext cx="7385228" cy="3194733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Students</a:t>
            </a:r>
            <a:r>
              <a:rPr lang="en-US" sz="2400" dirty="0">
                <a:solidFill>
                  <a:srgbClr val="002060"/>
                </a:solidFill>
              </a:rPr>
              <a:t>: Stav Yeger, Aviv Paskaro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</a:rPr>
              <a:t>Supervisor</a:t>
            </a:r>
            <a:r>
              <a:rPr lang="en-US" sz="2400" dirty="0">
                <a:solidFill>
                  <a:srgbClr val="002060"/>
                </a:solidFill>
              </a:rPr>
              <a:t>: Ilya Tcenov</a:t>
            </a:r>
          </a:p>
          <a:p>
            <a:pPr algn="l" rtl="0"/>
            <a:endParaRPr lang="he-IL" sz="1800" dirty="0"/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Context: Project A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Semester:  Winter,  2020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cs typeface="+mj-cs"/>
              </a:rPr>
              <a:t>Date: 15/01/2020</a:t>
            </a:r>
            <a:endParaRPr lang="he-IL" sz="2000" dirty="0">
              <a:solidFill>
                <a:srgbClr val="002060"/>
              </a:solidFill>
              <a:cs typeface="+mj-cs"/>
            </a:endParaRPr>
          </a:p>
          <a:p>
            <a:pPr algn="l" rtl="0"/>
            <a:endParaRPr lang="en-US" sz="1200" dirty="0">
              <a:solidFill>
                <a:srgbClr val="002060"/>
              </a:solidFill>
            </a:endParaRPr>
          </a:p>
          <a:p>
            <a:pPr algn="l" rtl="0"/>
            <a:endParaRPr lang="en-US" sz="2400" dirty="0"/>
          </a:p>
          <a:p>
            <a:pPr algn="l" rtl="0"/>
            <a:endParaRPr lang="he-IL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538"/>
            <a:ext cx="8860441" cy="1631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D3A8C-F8FE-4CCC-9C0B-FCF49B9BE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782417"/>
            <a:ext cx="3526441" cy="2692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50768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480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First Solution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05" y="1141004"/>
            <a:ext cx="8229600" cy="5424390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Movement detection based on </a:t>
            </a:r>
            <a:r>
              <a:rPr lang="en-US" sz="3600" b="1" dirty="0">
                <a:solidFill>
                  <a:schemeClr val="tx2"/>
                </a:solidFill>
                <a:ea typeface="+mn-lt"/>
                <a:cs typeface="+mn-lt"/>
              </a:rPr>
              <a:t>movement patterns</a:t>
            </a:r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:</a:t>
            </a:r>
            <a:r>
              <a:rPr lang="en-US" dirty="0">
                <a:solidFill>
                  <a:schemeClr val="tx2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Detecting drone by subtraction each two following frames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915F92-6620-47A7-AD4E-053CF91F111E}"/>
              </a:ext>
            </a:extLst>
          </p:cNvPr>
          <p:cNvGrpSpPr/>
          <p:nvPr/>
        </p:nvGrpSpPr>
        <p:grpSpPr>
          <a:xfrm>
            <a:off x="132356" y="3942730"/>
            <a:ext cx="8759497" cy="1952044"/>
            <a:chOff x="-139280" y="3632010"/>
            <a:chExt cx="9687150" cy="290607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C6F4825-7AB3-439E-801E-B2231CAF3121}"/>
                </a:ext>
              </a:extLst>
            </p:cNvPr>
            <p:cNvSpPr/>
            <p:nvPr/>
          </p:nvSpPr>
          <p:spPr>
            <a:xfrm>
              <a:off x="-9740" y="4028393"/>
              <a:ext cx="16230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Drone vid.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6D5D39-60BC-4A7F-B7B7-28FA79193311}"/>
                </a:ext>
              </a:extLst>
            </p:cNvPr>
            <p:cNvSpPr/>
            <p:nvPr/>
          </p:nvSpPr>
          <p:spPr>
            <a:xfrm>
              <a:off x="-63080" y="4154993"/>
              <a:ext cx="16230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Drone vid.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1235A0-3496-4438-9483-8979976AE7F6}"/>
                </a:ext>
              </a:extLst>
            </p:cNvPr>
            <p:cNvSpPr/>
            <p:nvPr/>
          </p:nvSpPr>
          <p:spPr>
            <a:xfrm>
              <a:off x="-139280" y="4317873"/>
              <a:ext cx="164592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DRONE </a:t>
              </a:r>
              <a:endParaRPr lang="en-US" sz="1100" dirty="0">
                <a:cs typeface="Calibri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6B59F32-EE7D-4301-9918-335FED105917}"/>
                </a:ext>
              </a:extLst>
            </p:cNvPr>
            <p:cNvSpPr/>
            <p:nvPr/>
          </p:nvSpPr>
          <p:spPr>
            <a:xfrm>
              <a:off x="124073" y="5404262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Urban vid.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EBDAFC-D644-46AB-BD21-E0521ABC967F}"/>
                </a:ext>
              </a:extLst>
            </p:cNvPr>
            <p:cNvSpPr/>
            <p:nvPr/>
          </p:nvSpPr>
          <p:spPr>
            <a:xfrm>
              <a:off x="23118" y="5510271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Urban vid.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5F8F1D-54CA-4CB3-8D03-C704BEC0CA33}"/>
                </a:ext>
              </a:extLst>
            </p:cNvPr>
            <p:cNvSpPr/>
            <p:nvPr/>
          </p:nvSpPr>
          <p:spPr>
            <a:xfrm>
              <a:off x="-83562" y="5623685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URBAN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D350D1B-112B-400F-94E6-BAC4340DAC5E}"/>
                </a:ext>
              </a:extLst>
            </p:cNvPr>
            <p:cNvGrpSpPr/>
            <p:nvPr/>
          </p:nvGrpSpPr>
          <p:grpSpPr>
            <a:xfrm>
              <a:off x="1613320" y="4545367"/>
              <a:ext cx="3251643" cy="1316096"/>
              <a:chOff x="1613320" y="4485593"/>
              <a:chExt cx="4131765" cy="137587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7BFF06-D9A8-42A3-B068-1B68D98747F3}"/>
                  </a:ext>
                </a:extLst>
              </p:cNvPr>
              <p:cNvSpPr/>
              <p:nvPr/>
            </p:nvSpPr>
            <p:spPr>
              <a:xfrm>
                <a:off x="3764902" y="4730666"/>
                <a:ext cx="1980183" cy="6735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Extract movement</a:t>
                </a:r>
              </a:p>
            </p:txBody>
          </p: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8ED538A3-3759-4CA1-9AFD-260819F700AF}"/>
                  </a:ext>
                </a:extLst>
              </p:cNvPr>
              <p:cNvCxnSpPr>
                <a:cxnSpLocks/>
                <a:stCxn id="40" idx="6"/>
              </p:cNvCxnSpPr>
              <p:nvPr/>
            </p:nvCxnSpPr>
            <p:spPr>
              <a:xfrm>
                <a:off x="1613320" y="4485593"/>
                <a:ext cx="2149124" cy="36975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74B237AB-3673-4C84-94F2-EA72367153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28618" y="5232273"/>
                <a:ext cx="2133826" cy="62919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566E5A5-36A6-41E5-A04A-A1BFEDF59721}"/>
                </a:ext>
              </a:extLst>
            </p:cNvPr>
            <p:cNvCxnSpPr>
              <a:cxnSpLocks/>
            </p:cNvCxnSpPr>
            <p:nvPr/>
          </p:nvCxnSpPr>
          <p:spPr>
            <a:xfrm>
              <a:off x="4882719" y="4899053"/>
              <a:ext cx="22783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61B7A0C-EBAA-47AE-BA2C-FE1FF5153235}"/>
                </a:ext>
              </a:extLst>
            </p:cNvPr>
            <p:cNvCxnSpPr>
              <a:cxnSpLocks/>
            </p:cNvCxnSpPr>
            <p:nvPr/>
          </p:nvCxnSpPr>
          <p:spPr>
            <a:xfrm>
              <a:off x="4875319" y="5255638"/>
              <a:ext cx="2285751" cy="39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7AA5BB3-B9AF-447E-9C1C-1464B39B944C}"/>
                </a:ext>
              </a:extLst>
            </p:cNvPr>
            <p:cNvCxnSpPr/>
            <p:nvPr/>
          </p:nvCxnSpPr>
          <p:spPr>
            <a:xfrm flipV="1">
              <a:off x="5335480" y="4385569"/>
              <a:ext cx="0" cy="5046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2AA7220-865E-4A31-91FC-59992C589EAA}"/>
                </a:ext>
              </a:extLst>
            </p:cNvPr>
            <p:cNvSpPr/>
            <p:nvPr/>
          </p:nvSpPr>
          <p:spPr>
            <a:xfrm>
              <a:off x="4572000" y="3750114"/>
              <a:ext cx="1558377" cy="644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GT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39A683-BBA6-4A4E-9D8E-7FD41D95B35F}"/>
                </a:ext>
              </a:extLst>
            </p:cNvPr>
            <p:cNvCxnSpPr>
              <a:cxnSpLocks/>
            </p:cNvCxnSpPr>
            <p:nvPr/>
          </p:nvCxnSpPr>
          <p:spPr>
            <a:xfrm>
              <a:off x="6157893" y="4072280"/>
              <a:ext cx="24445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30A04E5-013F-4DBC-AC83-AA4BCF86360E}"/>
                </a:ext>
              </a:extLst>
            </p:cNvPr>
            <p:cNvSpPr/>
            <p:nvPr/>
          </p:nvSpPr>
          <p:spPr>
            <a:xfrm>
              <a:off x="7178826" y="4678575"/>
              <a:ext cx="917627" cy="880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MERGE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A48108-A194-4C79-97E4-C4A1504EC1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6453" y="5101959"/>
              <a:ext cx="506009" cy="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CAD5AC9-286A-4BE9-B374-06F2A779A413}"/>
                </a:ext>
              </a:extLst>
            </p:cNvPr>
            <p:cNvSpPr/>
            <p:nvPr/>
          </p:nvSpPr>
          <p:spPr>
            <a:xfrm>
              <a:off x="8630243" y="3632010"/>
              <a:ext cx="917627" cy="22292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N.N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08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6C411-2AA1-465F-8318-566C38A5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920131" y="7976545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EFD7EC4-B57A-40B1-AFC2-1C8873DB87BD}"/>
              </a:ext>
            </a:extLst>
          </p:cNvPr>
          <p:cNvSpPr/>
          <p:nvPr/>
        </p:nvSpPr>
        <p:spPr>
          <a:xfrm>
            <a:off x="774553" y="3875826"/>
            <a:ext cx="6103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cs typeface="Calibri"/>
              </a:rPr>
              <a:t>Pros</a:t>
            </a:r>
            <a:r>
              <a:rPr lang="en-US" sz="2800" b="1" dirty="0">
                <a:solidFill>
                  <a:srgbClr val="002060"/>
                </a:solidFill>
                <a:ea typeface="+mn-lt"/>
                <a:cs typeface="+mn-lt"/>
              </a:rPr>
              <a:t>:</a:t>
            </a:r>
            <a:endParaRPr lang="en-US" sz="2800" b="1" dirty="0">
              <a:ea typeface="+mn-lt"/>
              <a:cs typeface="+mn-lt"/>
            </a:endParaRP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Easy to calc</a:t>
            </a:r>
            <a:endParaRPr lang="en-US" sz="2800" dirty="0"/>
          </a:p>
          <a:p>
            <a:r>
              <a:rPr lang="en-US" sz="2800" b="1" dirty="0">
                <a:solidFill>
                  <a:srgbClr val="002060"/>
                </a:solidFill>
                <a:cs typeface="Calibri"/>
              </a:rPr>
              <a:t>Cons:</a:t>
            </a: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Hard to detect levitations </a:t>
            </a: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Drone movement isn't unique (for small drones)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C1FCDC0-70F0-4EF9-9D58-047CF161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480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First Solution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C57415-CC3D-4DCC-A9EC-D90E763C4C1A}"/>
              </a:ext>
            </a:extLst>
          </p:cNvPr>
          <p:cNvSpPr/>
          <p:nvPr/>
        </p:nvSpPr>
        <p:spPr>
          <a:xfrm>
            <a:off x="4175569" y="2001803"/>
            <a:ext cx="994299" cy="37674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FB230FF-79C6-459D-B097-91624B97B7B4}"/>
              </a:ext>
            </a:extLst>
          </p:cNvPr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C50D7-05CE-497C-A67C-4992C5DC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67" y="1113069"/>
            <a:ext cx="2310178" cy="2225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E1395-A3C1-4B42-8C48-27B430840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69" y="1175024"/>
            <a:ext cx="2129278" cy="210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87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Second Solution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40700739-6ACF-4658-9AEA-CB828A3AF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1074"/>
            <a:ext cx="8229600" cy="5334547"/>
          </a:xfrm>
        </p:spPr>
        <p:txBody>
          <a:bodyPr vert="horz" lIns="91440" tIns="45720" rIns="91440" bIns="45720" rtlCol="1" anchor="t"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Movement detection based on </a:t>
            </a:r>
            <a:r>
              <a:rPr lang="en-US" sz="3600" b="1" dirty="0">
                <a:solidFill>
                  <a:schemeClr val="tx2"/>
                </a:solidFill>
                <a:ea typeface="+mn-lt"/>
                <a:cs typeface="+mn-lt"/>
              </a:rPr>
              <a:t>movement patterns</a:t>
            </a:r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sz="3600" b="1" dirty="0">
                <a:solidFill>
                  <a:schemeClr val="accent1"/>
                </a:solidFill>
                <a:ea typeface="+mn-lt"/>
                <a:cs typeface="+mn-lt"/>
              </a:rPr>
              <a:t>and RGB information</a:t>
            </a:r>
            <a:r>
              <a:rPr lang="en-US" sz="3600" b="1" dirty="0">
                <a:solidFill>
                  <a:srgbClr val="002060"/>
                </a:solidFill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Isolate drone from background by subtracting the intermediate median.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11CAEC5-C728-49C3-AFBB-B35ACBA8CDC0}"/>
              </a:ext>
            </a:extLst>
          </p:cNvPr>
          <p:cNvGrpSpPr/>
          <p:nvPr/>
        </p:nvGrpSpPr>
        <p:grpSpPr>
          <a:xfrm>
            <a:off x="666900" y="3768347"/>
            <a:ext cx="7810199" cy="2333286"/>
            <a:chOff x="151855" y="3936462"/>
            <a:chExt cx="7810199" cy="233328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22596F-55AA-4035-BCD2-68AB237CF3C5}"/>
                </a:ext>
              </a:extLst>
            </p:cNvPr>
            <p:cNvSpPr/>
            <p:nvPr/>
          </p:nvSpPr>
          <p:spPr>
            <a:xfrm>
              <a:off x="268990" y="4378052"/>
              <a:ext cx="1467634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Drone vid.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61E145-B5B9-4DE1-8ADF-40340F97983F}"/>
                </a:ext>
              </a:extLst>
            </p:cNvPr>
            <p:cNvSpPr/>
            <p:nvPr/>
          </p:nvSpPr>
          <p:spPr>
            <a:xfrm>
              <a:off x="220758" y="4463091"/>
              <a:ext cx="1467634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Drone vid.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386AF85-4565-45FF-B43B-9E41C9D7E67F}"/>
                </a:ext>
              </a:extLst>
            </p:cNvPr>
            <p:cNvSpPr/>
            <p:nvPr/>
          </p:nvSpPr>
          <p:spPr>
            <a:xfrm>
              <a:off x="151855" y="4572499"/>
              <a:ext cx="1488305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DRONE </a:t>
              </a:r>
              <a:endParaRPr lang="en-US" sz="1100" dirty="0">
                <a:cs typeface="Calibr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85D9EA-A5DB-4E1E-94F6-67C7579D731C}"/>
                </a:ext>
              </a:extLst>
            </p:cNvPr>
            <p:cNvSpPr/>
            <p:nvPr/>
          </p:nvSpPr>
          <p:spPr>
            <a:xfrm>
              <a:off x="3265998" y="4749221"/>
              <a:ext cx="1409145" cy="43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EXTRACT MOVEMENT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ACE6C79-B2CB-4FC8-956D-473D99BF6DD2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1736624" y="4725309"/>
              <a:ext cx="1529368" cy="237575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5C8D838F-2378-4FF9-BE9B-334B2976579B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1697128" y="5258618"/>
              <a:ext cx="4430156" cy="55663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57F8A33-C1EC-40A6-9B9A-87AF418E3F8E}"/>
                </a:ext>
              </a:extLst>
            </p:cNvPr>
            <p:cNvCxnSpPr/>
            <p:nvPr/>
          </p:nvCxnSpPr>
          <p:spPr>
            <a:xfrm flipV="1">
              <a:off x="3975383" y="4403024"/>
              <a:ext cx="0" cy="3389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26849C-F9EB-4FCD-BE50-4BC9C8357F3F}"/>
                </a:ext>
              </a:extLst>
            </p:cNvPr>
            <p:cNvSpPr/>
            <p:nvPr/>
          </p:nvSpPr>
          <p:spPr>
            <a:xfrm>
              <a:off x="3265992" y="3968793"/>
              <a:ext cx="1409145" cy="43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GT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C57D26-D998-4FE0-A6C7-2FD778E12E4B}"/>
                </a:ext>
              </a:extLst>
            </p:cNvPr>
            <p:cNvSpPr/>
            <p:nvPr/>
          </p:nvSpPr>
          <p:spPr>
            <a:xfrm>
              <a:off x="5579821" y="4667150"/>
              <a:ext cx="1094926" cy="5914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MERGE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8D1A1FF-4D8D-4888-BC7D-B3DCF8A18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4747" y="4962844"/>
              <a:ext cx="457553" cy="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95627D-A9D2-40E0-92BE-4AC8F36AF40C}"/>
                </a:ext>
              </a:extLst>
            </p:cNvPr>
            <p:cNvSpPr/>
            <p:nvPr/>
          </p:nvSpPr>
          <p:spPr>
            <a:xfrm>
              <a:off x="7132300" y="3936462"/>
              <a:ext cx="829754" cy="14973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N.N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EF448B7-7D90-4C36-BB91-2D98610CFA3D}"/>
                </a:ext>
              </a:extLst>
            </p:cNvPr>
            <p:cNvSpPr/>
            <p:nvPr/>
          </p:nvSpPr>
          <p:spPr>
            <a:xfrm>
              <a:off x="339607" y="5508146"/>
              <a:ext cx="1344412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Urban vid.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307D390-A3C5-47C4-84C9-973C461FBB33}"/>
                </a:ext>
              </a:extLst>
            </p:cNvPr>
            <p:cNvSpPr/>
            <p:nvPr/>
          </p:nvSpPr>
          <p:spPr>
            <a:xfrm>
              <a:off x="248320" y="5579354"/>
              <a:ext cx="1344412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Urban vid.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D05897-214F-42E5-8888-2283C917F42A}"/>
                </a:ext>
              </a:extLst>
            </p:cNvPr>
            <p:cNvSpPr/>
            <p:nvPr/>
          </p:nvSpPr>
          <p:spPr>
            <a:xfrm>
              <a:off x="151855" y="5655535"/>
              <a:ext cx="1344412" cy="61421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URBAN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98C2020-49B3-4AC5-BD52-1CC9A8AB942C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4699814" y="4126173"/>
              <a:ext cx="1427470" cy="54097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01208E2-5370-4364-9356-06D98855F069}"/>
                </a:ext>
              </a:extLst>
            </p:cNvPr>
            <p:cNvCxnSpPr>
              <a:cxnSpLocks/>
              <a:stCxn id="22" idx="3"/>
              <a:endCxn id="19" idx="1"/>
            </p:cNvCxnSpPr>
            <p:nvPr/>
          </p:nvCxnSpPr>
          <p:spPr>
            <a:xfrm flipV="1">
              <a:off x="4675143" y="4962884"/>
              <a:ext cx="904678" cy="274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E17D960C-6E7F-4DD7-8204-E27A147E0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7284" y="4126054"/>
              <a:ext cx="1005016" cy="274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693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87993-8AF2-4252-B2B2-F4C20A11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96D2B-DB63-4E48-A267-9F7761E7EF63}"/>
              </a:ext>
            </a:extLst>
          </p:cNvPr>
          <p:cNvSpPr/>
          <p:nvPr/>
        </p:nvSpPr>
        <p:spPr>
          <a:xfrm>
            <a:off x="758857" y="393336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cs typeface="Calibri"/>
              </a:rPr>
              <a:t>Pros:</a:t>
            </a: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Robust to drone levitation</a:t>
            </a: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Preserving the drone shape</a:t>
            </a:r>
          </a:p>
          <a:p>
            <a:r>
              <a:rPr lang="en-US" sz="2800" b="1" dirty="0">
                <a:solidFill>
                  <a:srgbClr val="002060"/>
                </a:solidFill>
                <a:cs typeface="Calibri"/>
              </a:rPr>
              <a:t>Cons:</a:t>
            </a:r>
          </a:p>
          <a:p>
            <a:r>
              <a:rPr lang="en-US" sz="2800" dirty="0">
                <a:solidFill>
                  <a:srgbClr val="002060"/>
                </a:solidFill>
                <a:cs typeface="Calibri"/>
              </a:rPr>
              <a:t>Computationally expensive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3D3C42-8D60-4152-9B68-C44888CA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873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Second Solution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E2B8294-F999-463F-8363-48AC974E66D1}"/>
              </a:ext>
            </a:extLst>
          </p:cNvPr>
          <p:cNvSpPr/>
          <p:nvPr/>
        </p:nvSpPr>
        <p:spPr>
          <a:xfrm>
            <a:off x="4094228" y="2013292"/>
            <a:ext cx="994299" cy="37674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9E545-177F-42FB-9CB8-E2E35313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19" y="1312268"/>
            <a:ext cx="2143424" cy="2019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DD0D7A-9DF2-454B-850C-7E0A5FB9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57" y="1312268"/>
            <a:ext cx="2090481" cy="21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Chosen Solution Flow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7DC142-95DB-4C92-AA5B-0AA6B27155B9}"/>
              </a:ext>
            </a:extLst>
          </p:cNvPr>
          <p:cNvGrpSpPr/>
          <p:nvPr/>
        </p:nvGrpSpPr>
        <p:grpSpPr>
          <a:xfrm>
            <a:off x="266700" y="1675847"/>
            <a:ext cx="8802301" cy="5045628"/>
            <a:chOff x="266700" y="1675847"/>
            <a:chExt cx="8802301" cy="504562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71B944-4EC2-4481-A8A2-89348C0D14E4}"/>
                </a:ext>
              </a:extLst>
            </p:cNvPr>
            <p:cNvCxnSpPr/>
            <p:nvPr/>
          </p:nvCxnSpPr>
          <p:spPr>
            <a:xfrm>
              <a:off x="6280486" y="4582169"/>
              <a:ext cx="0" cy="1711982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6006B5D-F017-46AC-AE1B-C8FBC7B51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1353" y="2198290"/>
              <a:ext cx="838200" cy="28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hlinkClick r:id="rId3" action="ppaction://hlinksldjump"/>
              <a:extLst>
                <a:ext uri="{FF2B5EF4-FFF2-40B4-BE49-F238E27FC236}">
                  <a16:creationId xmlns:a16="http://schemas.microsoft.com/office/drawing/2014/main" id="{9FE514A0-1E43-4BF8-B4DB-FF3216753CCF}"/>
                </a:ext>
              </a:extLst>
            </p:cNvPr>
            <p:cNvSpPr/>
            <p:nvPr/>
          </p:nvSpPr>
          <p:spPr>
            <a:xfrm>
              <a:off x="2977300" y="1675847"/>
              <a:ext cx="2286000" cy="1050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Background remove</a:t>
              </a:r>
              <a:br>
                <a:rPr lang="en-US" dirty="0"/>
              </a:br>
              <a:r>
                <a:rPr lang="en-US" dirty="0"/>
                <a:t>&amp; Morphological filters</a:t>
              </a:r>
            </a:p>
          </p:txBody>
        </p:sp>
        <p:sp>
          <p:nvSpPr>
            <p:cNvPr id="6" name="Rectangl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FA29E558-14D7-4782-A2EA-0B0FE559557F}"/>
                </a:ext>
              </a:extLst>
            </p:cNvPr>
            <p:cNvSpPr/>
            <p:nvPr/>
          </p:nvSpPr>
          <p:spPr>
            <a:xfrm>
              <a:off x="3669037" y="4338793"/>
              <a:ext cx="95249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Augment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7C6371-5A08-46BF-91A0-BF5311227E85}"/>
                </a:ext>
              </a:extLst>
            </p:cNvPr>
            <p:cNvSpPr/>
            <p:nvPr/>
          </p:nvSpPr>
          <p:spPr>
            <a:xfrm>
              <a:off x="2312671" y="4338793"/>
              <a:ext cx="830585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Video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F66D19-F3BE-4844-AC8F-2756BD769028}"/>
                </a:ext>
              </a:extLst>
            </p:cNvPr>
            <p:cNvSpPr/>
            <p:nvPr/>
          </p:nvSpPr>
          <p:spPr>
            <a:xfrm>
              <a:off x="5173976" y="4317729"/>
              <a:ext cx="830585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Merge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F5869F1-E12B-4D20-9ED0-D7AFF51EFDE1}"/>
                </a:ext>
              </a:extLst>
            </p:cNvPr>
            <p:cNvCxnSpPr>
              <a:cxnSpLocks/>
            </p:cNvCxnSpPr>
            <p:nvPr/>
          </p:nvCxnSpPr>
          <p:spPr>
            <a:xfrm>
              <a:off x="2091008" y="2201150"/>
              <a:ext cx="8718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31E548-4B02-435C-8298-FA7C6A35D314}"/>
                </a:ext>
              </a:extLst>
            </p:cNvPr>
            <p:cNvSpPr/>
            <p:nvPr/>
          </p:nvSpPr>
          <p:spPr>
            <a:xfrm>
              <a:off x="467948" y="1743950"/>
              <a:ext cx="16230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Drone vid.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3860F9-8588-4383-9419-5F59B6ACC5F5}"/>
                </a:ext>
              </a:extLst>
            </p:cNvPr>
            <p:cNvSpPr/>
            <p:nvPr/>
          </p:nvSpPr>
          <p:spPr>
            <a:xfrm>
              <a:off x="414608" y="1870550"/>
              <a:ext cx="16230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Drone vid.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8DF8EE-E471-43DC-8C36-4066F16C85A9}"/>
                </a:ext>
              </a:extLst>
            </p:cNvPr>
            <p:cNvSpPr/>
            <p:nvPr/>
          </p:nvSpPr>
          <p:spPr>
            <a:xfrm>
              <a:off x="338408" y="2033430"/>
              <a:ext cx="164592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Drone </a:t>
              </a:r>
              <a:endParaRPr lang="en-US" sz="1400" dirty="0">
                <a:cs typeface="Calibri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3F7A11-BE2A-44E9-B08E-5209DF381F22}"/>
                </a:ext>
              </a:extLst>
            </p:cNvPr>
            <p:cNvSpPr/>
            <p:nvPr/>
          </p:nvSpPr>
          <p:spPr>
            <a:xfrm>
              <a:off x="5992448" y="1728710"/>
              <a:ext cx="19659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Ground Truth vid.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BA0A06-4E3F-4644-AE6C-577A17C4762E}"/>
                </a:ext>
              </a:extLst>
            </p:cNvPr>
            <p:cNvSpPr/>
            <p:nvPr/>
          </p:nvSpPr>
          <p:spPr>
            <a:xfrm>
              <a:off x="5901008" y="1856820"/>
              <a:ext cx="19659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Ground Truth vid.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9CF7A97-59E4-4FC0-BECE-6779C2108C26}"/>
                </a:ext>
              </a:extLst>
            </p:cNvPr>
            <p:cNvSpPr/>
            <p:nvPr/>
          </p:nvSpPr>
          <p:spPr>
            <a:xfrm>
              <a:off x="5832428" y="1973027"/>
              <a:ext cx="1965960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Cleaned</a:t>
              </a:r>
              <a:endParaRPr lang="en-US">
                <a:cs typeface="Calibri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895724-579D-480B-8BF1-342F2D08381C}"/>
                </a:ext>
              </a:extLst>
            </p:cNvPr>
            <p:cNvSpPr/>
            <p:nvPr/>
          </p:nvSpPr>
          <p:spPr>
            <a:xfrm>
              <a:off x="441077" y="5154762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Urban vid.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5B8F5D6-39EB-4A74-8ECF-9CB34D20949A}"/>
                </a:ext>
              </a:extLst>
            </p:cNvPr>
            <p:cNvSpPr/>
            <p:nvPr/>
          </p:nvSpPr>
          <p:spPr>
            <a:xfrm>
              <a:off x="340122" y="5260771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Urban vid.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C737CDC-8996-42AD-847D-FE033FFBDA08}"/>
                </a:ext>
              </a:extLst>
            </p:cNvPr>
            <p:cNvSpPr/>
            <p:nvPr/>
          </p:nvSpPr>
          <p:spPr>
            <a:xfrm>
              <a:off x="266700" y="5379751"/>
              <a:ext cx="1486789" cy="9144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Urban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510084-67D1-40DC-BC63-0914D57CE640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rot="5400000" flipH="1" flipV="1">
              <a:off x="1493328" y="4564222"/>
              <a:ext cx="332296" cy="1298762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7CC1B413-C770-40C3-9AFA-8DDA5B132BC6}"/>
                </a:ext>
              </a:extLst>
            </p:cNvPr>
            <p:cNvCxnSpPr>
              <a:cxnSpLocks/>
              <a:stCxn id="17" idx="4"/>
              <a:endCxn id="7" idx="1"/>
            </p:cNvCxnSpPr>
            <p:nvPr/>
          </p:nvCxnSpPr>
          <p:spPr>
            <a:xfrm rot="16200000" flipH="1">
              <a:off x="812938" y="3296259"/>
              <a:ext cx="1848163" cy="115130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84D3971-28CF-40B5-8D5C-A0D181DA40BC}"/>
                </a:ext>
              </a:extLst>
            </p:cNvPr>
            <p:cNvCxnSpPr/>
            <p:nvPr/>
          </p:nvCxnSpPr>
          <p:spPr>
            <a:xfrm>
              <a:off x="3147068" y="4607697"/>
              <a:ext cx="5410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06BE504-4F5A-4078-A05C-26CCB69E6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7068" y="4809943"/>
              <a:ext cx="544829" cy="15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7087FC-72C9-4281-A93D-20BF8CDBF930}"/>
                </a:ext>
              </a:extLst>
            </p:cNvPr>
            <p:cNvCxnSpPr/>
            <p:nvPr/>
          </p:nvCxnSpPr>
          <p:spPr>
            <a:xfrm>
              <a:off x="4629145" y="4582169"/>
              <a:ext cx="5410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616F7A5-65CD-4A62-80CF-98031602029B}"/>
                </a:ext>
              </a:extLst>
            </p:cNvPr>
            <p:cNvCxnSpPr/>
            <p:nvPr/>
          </p:nvCxnSpPr>
          <p:spPr>
            <a:xfrm flipV="1">
              <a:off x="4629145" y="4784415"/>
              <a:ext cx="544829" cy="15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3903F26D-9815-4040-BAA3-C0CD5C5D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457628" y="3482894"/>
              <a:ext cx="858987" cy="1091645"/>
            </a:xfrm>
            <a:prstGeom prst="bentConnector3">
              <a:avLst>
                <a:gd name="adj1" fmla="val 2528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F70D81D5-3427-4AEC-9330-29AB915242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811321" y="568456"/>
              <a:ext cx="572437" cy="525018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D68594F2-2A50-4800-AD17-2159BD12E1CE}"/>
                </a:ext>
              </a:extLst>
            </p:cNvPr>
            <p:cNvCxnSpPr>
              <a:cxnSpLocks/>
            </p:cNvCxnSpPr>
            <p:nvPr/>
          </p:nvCxnSpPr>
          <p:spPr>
            <a:xfrm>
              <a:off x="3156585" y="5055216"/>
              <a:ext cx="1655450" cy="400222"/>
            </a:xfrm>
            <a:prstGeom prst="bentConnector3">
              <a:avLst>
                <a:gd name="adj1" fmla="val 16859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DFFA9A2-9300-4DA0-9D4A-66ED65E22F4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78629" y="5031402"/>
              <a:ext cx="436379" cy="369566"/>
            </a:xfrm>
            <a:prstGeom prst="bentConnector3">
              <a:avLst>
                <a:gd name="adj1" fmla="val 9889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3E58872E-D8DE-4B96-8DC8-11AE40B44E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7724" y="4019083"/>
              <a:ext cx="1701319" cy="57816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or: Elbow 168">
              <a:extLst>
                <a:ext uri="{FF2B5EF4-FFF2-40B4-BE49-F238E27FC236}">
                  <a16:creationId xmlns:a16="http://schemas.microsoft.com/office/drawing/2014/main" id="{A74250CD-4186-4F3E-BA76-278A790AEC14}"/>
                </a:ext>
              </a:extLst>
            </p:cNvPr>
            <p:cNvCxnSpPr>
              <a:cxnSpLocks/>
            </p:cNvCxnSpPr>
            <p:nvPr/>
          </p:nvCxnSpPr>
          <p:spPr>
            <a:xfrm>
              <a:off x="6008375" y="4577768"/>
              <a:ext cx="1684019" cy="54663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4DCD1B-1648-40EC-8194-71D51C971DD8}"/>
                </a:ext>
              </a:extLst>
            </p:cNvPr>
            <p:cNvSpPr/>
            <p:nvPr/>
          </p:nvSpPr>
          <p:spPr>
            <a:xfrm>
              <a:off x="7005242" y="3598801"/>
              <a:ext cx="2060077" cy="9144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PARAMETRIC</a:t>
              </a:r>
            </a:p>
            <a:p>
              <a:pPr algn="ctr"/>
              <a:r>
                <a:rPr lang="en-US" dirty="0"/>
                <a:t>GT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C3ED054-CE72-4C2C-B5B8-06C940691760}"/>
                </a:ext>
              </a:extLst>
            </p:cNvPr>
            <p:cNvSpPr/>
            <p:nvPr/>
          </p:nvSpPr>
          <p:spPr>
            <a:xfrm>
              <a:off x="7008924" y="4649236"/>
              <a:ext cx="2060077" cy="9144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</a:t>
              </a:r>
            </a:p>
            <a:p>
              <a:pPr algn="ctr"/>
              <a:r>
                <a:rPr lang="en-US" dirty="0"/>
                <a:t>GT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B8DCEF-2E7B-482B-A141-DB8C671CAB1A}"/>
                </a:ext>
              </a:extLst>
            </p:cNvPr>
            <p:cNvSpPr/>
            <p:nvPr/>
          </p:nvSpPr>
          <p:spPr>
            <a:xfrm>
              <a:off x="6975428" y="5807075"/>
              <a:ext cx="2060077" cy="9144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MERGED</a:t>
              </a:r>
            </a:p>
          </p:txBody>
        </p: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1E630A3-9DFF-4F94-AC6E-DEB4676F12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66109" y="5083569"/>
              <a:ext cx="1032478" cy="138615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4628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0078-0006-41F9-8AB5-7FAA4BEB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3" y="569035"/>
            <a:ext cx="7109373" cy="742414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rgbClr val="002060"/>
                </a:solidFill>
              </a:rPr>
              <a:t>Background Remove</a:t>
            </a:r>
            <a:br>
              <a:rPr lang="en-US" dirty="0"/>
            </a:br>
            <a:r>
              <a:rPr lang="en-US" sz="4900" dirty="0">
                <a:solidFill>
                  <a:srgbClr val="002060"/>
                </a:solidFill>
              </a:rPr>
              <a:t>&amp; Morphological Filters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0EDB-3FEE-40EA-8537-8B846406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6CD9A185-CE00-47D3-B3F8-D12D486B4FAC}"/>
              </a:ext>
            </a:extLst>
          </p:cNvPr>
          <p:cNvSpPr/>
          <p:nvPr/>
        </p:nvSpPr>
        <p:spPr>
          <a:xfrm flipH="1">
            <a:off x="762000" y="6356350"/>
            <a:ext cx="990600" cy="36512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FBF5F-A372-4882-83E8-017687123E3F}"/>
              </a:ext>
            </a:extLst>
          </p:cNvPr>
          <p:cNvSpPr txBox="1"/>
          <p:nvPr/>
        </p:nvSpPr>
        <p:spPr>
          <a:xfrm>
            <a:off x="1447800" y="178697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58086-B7D2-4C63-A808-EC2DFA1349D5}"/>
              </a:ext>
            </a:extLst>
          </p:cNvPr>
          <p:cNvSpPr txBox="1"/>
          <p:nvPr/>
        </p:nvSpPr>
        <p:spPr>
          <a:xfrm>
            <a:off x="5287115" y="182019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96463-5363-4BFD-863A-A64F4AD29039}"/>
              </a:ext>
            </a:extLst>
          </p:cNvPr>
          <p:cNvSpPr txBox="1"/>
          <p:nvPr/>
        </p:nvSpPr>
        <p:spPr>
          <a:xfrm>
            <a:off x="1447800" y="43756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3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B77A19-A00B-4AD0-B843-2F9CEF50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11181"/>
            <a:ext cx="2090481" cy="2139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2D5CB4-AB62-4CC2-BEE3-A360B55C8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886" y="1815822"/>
            <a:ext cx="2152239" cy="21347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91BD8-83E6-436A-A5F3-07EC9DC1F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293" y="4375666"/>
            <a:ext cx="2143424" cy="20195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C302C7E-BB45-4D15-A3CA-E3A37FFA3478}"/>
              </a:ext>
            </a:extLst>
          </p:cNvPr>
          <p:cNvSpPr txBox="1"/>
          <p:nvPr/>
        </p:nvSpPr>
        <p:spPr>
          <a:xfrm>
            <a:off x="5287115" y="437566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E8B111-A813-4925-BA41-CACAC1E9A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848" y="4450295"/>
            <a:ext cx="217769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5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041A82-6A1B-460E-BD09-47E1AA61C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9627"/>
            <a:ext cx="8229600" cy="452596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Scaling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Rotating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Shifting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 changes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96C1C-B46C-44ED-A561-34A085560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5F13-A99D-412F-85C6-4F96F7BF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Arrow: Right 4">
            <a:hlinkClick r:id="rId2" action="ppaction://hlinksldjump"/>
            <a:extLst>
              <a:ext uri="{FF2B5EF4-FFF2-40B4-BE49-F238E27FC236}">
                <a16:creationId xmlns:a16="http://schemas.microsoft.com/office/drawing/2014/main" id="{AC8B1BD7-DDCA-4AB4-BE05-9559CD14227A}"/>
              </a:ext>
            </a:extLst>
          </p:cNvPr>
          <p:cNvSpPr/>
          <p:nvPr/>
        </p:nvSpPr>
        <p:spPr>
          <a:xfrm flipH="1">
            <a:off x="762000" y="6348730"/>
            <a:ext cx="990600" cy="36512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33994-153E-4574-9EAE-109162B68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9" t="13395" r="8163" b="12265"/>
          <a:stretch/>
        </p:blipFill>
        <p:spPr>
          <a:xfrm>
            <a:off x="3345096" y="1819922"/>
            <a:ext cx="5124201" cy="26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6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6056"/>
            <a:ext cx="8229600" cy="1143000"/>
          </a:xfr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Results</a:t>
            </a:r>
            <a:endParaRPr lang="he-IL" dirty="0">
              <a:solidFill>
                <a:srgbClr val="002060"/>
              </a:solidFill>
            </a:endParaRPr>
          </a:p>
        </p:txBody>
      </p:sp>
      <p:pic>
        <p:nvPicPr>
          <p:cNvPr id="4" name="WhatsApp Video 2020-01-11 at 10.58.42 PM">
            <a:hlinkClick r:id="" action="ppaction://media"/>
            <a:extLst>
              <a:ext uri="{FF2B5EF4-FFF2-40B4-BE49-F238E27FC236}">
                <a16:creationId xmlns:a16="http://schemas.microsoft.com/office/drawing/2014/main" id="{BF576DF8-FC75-4E5D-80C1-2103962DA5B1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36675"/>
            <a:ext cx="9137650" cy="30464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36E5C1-4B68-4979-843B-6EC52DE05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4622800"/>
            <a:ext cx="2356090" cy="203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764C5-6FF6-4B6C-84A0-44545C4A2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548" y="4622800"/>
            <a:ext cx="2356090" cy="2043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4B555-655F-4F07-8E67-5504BE8AC2BB}"/>
              </a:ext>
            </a:extLst>
          </p:cNvPr>
          <p:cNvSpPr txBox="1"/>
          <p:nvPr/>
        </p:nvSpPr>
        <p:spPr>
          <a:xfrm>
            <a:off x="1981200" y="6285467"/>
            <a:ext cx="49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>
                <a:solidFill>
                  <a:schemeClr val="bg1"/>
                </a:solidFill>
              </a:rPr>
              <a:t>4</a:t>
            </a:r>
            <a:r>
              <a:rPr lang="en-US" b="1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94876-3DE0-4C78-81D3-A51DBCCC3094}"/>
              </a:ext>
            </a:extLst>
          </p:cNvPr>
          <p:cNvSpPr txBox="1"/>
          <p:nvPr/>
        </p:nvSpPr>
        <p:spPr>
          <a:xfrm>
            <a:off x="4787527" y="6285467"/>
            <a:ext cx="96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720p</a:t>
            </a:r>
          </a:p>
        </p:txBody>
      </p:sp>
    </p:spTree>
    <p:extLst>
      <p:ext uri="{BB962C8B-B14F-4D97-AF65-F5344CB8AC3E}">
        <p14:creationId xmlns:p14="http://schemas.microsoft.com/office/powerpoint/2010/main" val="214587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Summary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 large number of augmentation parameters and different drone scenes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Ensuring variability in the dataset</a:t>
            </a:r>
          </a:p>
          <a:p>
            <a:r>
              <a:rPr lang="en-US" dirty="0">
                <a:solidFill>
                  <a:srgbClr val="002060"/>
                </a:solidFill>
              </a:rPr>
              <a:t>Use the real drone movement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Characterize drone’s motion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Next step – Training neural network to detect drones in urban environment in real-time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1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Questions?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Presentation Outline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</a:p>
          <a:p>
            <a:r>
              <a:rPr lang="en-US" dirty="0">
                <a:solidFill>
                  <a:srgbClr val="002060"/>
                </a:solidFill>
                <a:cs typeface="Calibri"/>
              </a:rPr>
              <a:t>Schedule </a:t>
            </a:r>
            <a:endParaRPr lang="en-US" dirty="0"/>
          </a:p>
          <a:p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Data Characteristics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Suggested Solutions</a:t>
            </a:r>
          </a:p>
          <a:p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Solution Flow</a:t>
            </a:r>
          </a:p>
          <a:p>
            <a:r>
              <a:rPr lang="en-US" dirty="0">
                <a:solidFill>
                  <a:srgbClr val="002060"/>
                </a:solidFill>
                <a:cs typeface="Calibri"/>
              </a:rPr>
              <a:t>Results</a:t>
            </a:r>
          </a:p>
          <a:p>
            <a:r>
              <a:rPr lang="en-US" dirty="0">
                <a:solidFill>
                  <a:srgbClr val="002060"/>
                </a:solidFill>
                <a:cs typeface="Calibri"/>
              </a:rPr>
              <a:t>Summary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7860-7624-4C5F-AD78-7B15AE0F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Thank you!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39491-0FFA-4813-81A9-2C96AE58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2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1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tx2"/>
                </a:solidFill>
              </a:rPr>
              <a:t>Detecting</a:t>
            </a:r>
            <a:r>
              <a:rPr lang="en-US" sz="3600" b="1" dirty="0">
                <a:solidFill>
                  <a:srgbClr val="002060"/>
                </a:solidFill>
              </a:rPr>
              <a:t> flying drones in urban environments,  using an inspecting drone, for </a:t>
            </a:r>
            <a:r>
              <a:rPr lang="en-US" sz="3600" b="1" dirty="0">
                <a:solidFill>
                  <a:schemeClr val="tx2"/>
                </a:solidFill>
              </a:rPr>
              <a:t>tracking</a:t>
            </a:r>
            <a:r>
              <a:rPr lang="en-US" sz="3600" b="1" dirty="0">
                <a:solidFill>
                  <a:srgbClr val="002060"/>
                </a:solidFill>
              </a:rPr>
              <a:t> and </a:t>
            </a:r>
            <a:r>
              <a:rPr lang="en-US" sz="3600" b="1" dirty="0">
                <a:solidFill>
                  <a:schemeClr val="tx2"/>
                </a:solidFill>
              </a:rPr>
              <a:t>interception</a:t>
            </a:r>
            <a:r>
              <a:rPr lang="en-US" sz="3600" b="1" dirty="0">
                <a:solidFill>
                  <a:srgbClr val="002060"/>
                </a:solidFill>
              </a:rPr>
              <a:t>.</a:t>
            </a:r>
            <a:endParaRPr lang="en-US" sz="3600" b="1" dirty="0"/>
          </a:p>
          <a:p>
            <a:pPr marL="0" indent="0">
              <a:buNone/>
            </a:pPr>
            <a:br>
              <a:rPr lang="en-US" dirty="0">
                <a:solidFill>
                  <a:srgbClr val="002060"/>
                </a:solidFill>
              </a:rPr>
            </a:br>
            <a:r>
              <a:rPr lang="en-US" u="sng" dirty="0">
                <a:solidFill>
                  <a:srgbClr val="002060"/>
                </a:solidFill>
              </a:rPr>
              <a:t>4 main steps:</a:t>
            </a:r>
            <a:r>
              <a:rPr lang="en-US" dirty="0">
                <a:solidFill>
                  <a:srgbClr val="002060"/>
                </a:solidFill>
              </a:rPr>
              <a:t> </a:t>
            </a: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rgbClr val="002060"/>
                </a:solidFill>
                <a:cs typeface="Calibri"/>
              </a:rPr>
              <a:t>Film drones in isolated environment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rgbClr val="002060"/>
                </a:solidFill>
                <a:cs typeface="Calibri"/>
              </a:rPr>
              <a:t>Film urban scenes</a:t>
            </a:r>
          </a:p>
          <a:p>
            <a:pPr marL="914400" lvl="1" indent="-514350">
              <a:buAutoNum type="arabicPeriod"/>
            </a:pPr>
            <a:r>
              <a:rPr lang="en-US" sz="3200" dirty="0">
                <a:solidFill>
                  <a:srgbClr val="002060"/>
                </a:solidFill>
                <a:cs typeface="Calibri"/>
              </a:rPr>
              <a:t>Augment data</a:t>
            </a:r>
          </a:p>
          <a:p>
            <a:pPr marL="400050" lvl="1" indent="0">
              <a:buNone/>
            </a:pPr>
            <a:r>
              <a:rPr lang="en-US" sz="3200" dirty="0">
                <a:solidFill>
                  <a:srgbClr val="002060"/>
                </a:solidFill>
                <a:cs typeface="Calibri"/>
              </a:rPr>
              <a:t>4.   </a:t>
            </a:r>
            <a:r>
              <a:rPr lang="en-US" sz="3200" dirty="0">
                <a:solidFill>
                  <a:srgbClr val="002060"/>
                </a:solidFill>
                <a:ea typeface="+mn-lt"/>
                <a:cs typeface="+mn-lt"/>
              </a:rPr>
              <a:t>Train a neural network </a:t>
            </a:r>
            <a:endParaRPr lang="en-US" sz="3200" dirty="0">
              <a:ea typeface="+mn-lt"/>
              <a:cs typeface="+mn-lt"/>
            </a:endParaRPr>
          </a:p>
          <a:p>
            <a:pPr marL="400050" lvl="1" indent="0">
              <a:buNone/>
            </a:pPr>
            <a:endParaRPr lang="en-US" sz="3200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  <a:p>
            <a:pPr marL="400050" lvl="1" indent="0"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Schedule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E6A257-1062-4C46-9DD5-001026D4AD1A}"/>
              </a:ext>
            </a:extLst>
          </p:cNvPr>
          <p:cNvGrpSpPr/>
          <p:nvPr/>
        </p:nvGrpSpPr>
        <p:grpSpPr>
          <a:xfrm>
            <a:off x="268530" y="1447711"/>
            <a:ext cx="8686800" cy="3802857"/>
            <a:chOff x="152400" y="1295400"/>
            <a:chExt cx="8686800" cy="380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8DF0D5-2526-4DC9-873A-C3374A645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99"/>
            <a:stretch/>
          </p:blipFill>
          <p:spPr>
            <a:xfrm>
              <a:off x="152400" y="1600200"/>
              <a:ext cx="8686800" cy="349805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D2765F-00E9-455A-8ACE-C3EB17F5750A}"/>
                </a:ext>
              </a:extLst>
            </p:cNvPr>
            <p:cNvSpPr/>
            <p:nvPr/>
          </p:nvSpPr>
          <p:spPr>
            <a:xfrm>
              <a:off x="4724400" y="1295400"/>
              <a:ext cx="38862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4EDBF-6679-4A06-BAC6-B876546FF987}"/>
              </a:ext>
            </a:extLst>
          </p:cNvPr>
          <p:cNvCxnSpPr>
            <a:cxnSpLocks/>
          </p:cNvCxnSpPr>
          <p:nvPr/>
        </p:nvCxnSpPr>
        <p:spPr>
          <a:xfrm>
            <a:off x="4564185" y="2099779"/>
            <a:ext cx="0" cy="3535361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86C2CE-BE37-49C3-BA9E-6E598EF2BC40}"/>
              </a:ext>
            </a:extLst>
          </p:cNvPr>
          <p:cNvSpPr/>
          <p:nvPr/>
        </p:nvSpPr>
        <p:spPr>
          <a:xfrm>
            <a:off x="3697872" y="5485402"/>
            <a:ext cx="1752591" cy="304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time</a:t>
            </a:r>
          </a:p>
        </p:txBody>
      </p:sp>
    </p:spTree>
    <p:extLst>
      <p:ext uri="{BB962C8B-B14F-4D97-AF65-F5344CB8AC3E}">
        <p14:creationId xmlns:p14="http://schemas.microsoft.com/office/powerpoint/2010/main" val="290617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C0EA-5834-4BE0-B46D-98BCB93C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38" y="357229"/>
            <a:ext cx="8565678" cy="676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002060"/>
                </a:solidFill>
                <a:ea typeface="+mj-lt"/>
                <a:cs typeface="+mj-lt"/>
              </a:rPr>
              <a:t>Data Characteristics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922E8C-AAB9-4BAC-A0FB-CBE478CE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1074"/>
            <a:ext cx="8229600" cy="5334547"/>
          </a:xfrm>
        </p:spPr>
        <p:txBody>
          <a:bodyPr vert="horz" lIns="91440" tIns="45720" rIns="91440" bIns="45720" rtlCol="1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cs typeface="Calibri"/>
              </a:rPr>
              <a:t>Drone: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cs typeface="Calibri"/>
              </a:rPr>
              <a:t>4k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 resolution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25 FPS</a:t>
            </a: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cs typeface="Calibri"/>
              </a:rPr>
              <a:t>Steady camera at 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50[m]</a:t>
            </a:r>
            <a:r>
              <a:rPr lang="en-US" dirty="0">
                <a:solidFill>
                  <a:srgbClr val="002060"/>
                </a:solidFill>
                <a:cs typeface="Calibri"/>
              </a:rPr>
              <a:t> height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cs typeface="Calibri"/>
              </a:rPr>
              <a:t>Drone at 10-40[m] height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Single drone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Dark BG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Day light</a:t>
            </a: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 action="ppaction://hlinksldjump"/>
              </a:rPr>
              <a:t>Requirements</a:t>
            </a:r>
            <a:endParaRPr lang="en-US" sz="2400" dirty="0">
              <a:cs typeface="Calibri"/>
              <a:hlinkClick r:id="rId3" action="ppaction://hlinksldjump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3" action="ppaction://hlinksldjump"/>
              </a:rPr>
              <a:t>Drone </a:t>
            </a:r>
            <a:endParaRPr lang="en-US" sz="2400" dirty="0">
              <a:cs typeface="Calibri"/>
              <a:hlinkClick r:id="rId4"/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DEB4A-B6FC-402B-818A-1B8F4D306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45" t="66526" r="39612"/>
          <a:stretch/>
        </p:blipFill>
        <p:spPr>
          <a:xfrm>
            <a:off x="5152932" y="4281833"/>
            <a:ext cx="2610035" cy="1721713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BD95872-F082-4D93-AAE4-FD7B5AC0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4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C0EA-5834-4BE0-B46D-98BCB93C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38" y="357229"/>
            <a:ext cx="8565678" cy="6768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002060"/>
                </a:solidFill>
                <a:ea typeface="+mj-lt"/>
                <a:cs typeface="+mj-lt"/>
              </a:rPr>
              <a:t>Data Characteristics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922E8C-AAB9-4BAC-A0FB-CBE478CE7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01074"/>
            <a:ext cx="8229600" cy="5433580"/>
          </a:xfrm>
        </p:spPr>
        <p:txBody>
          <a:bodyPr vert="horz" lIns="91440" tIns="45720" rIns="91440" bIns="45720" rtlCol="1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cs typeface="Calibri"/>
              </a:rPr>
              <a:t>Urban: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cs typeface="Calibri"/>
              </a:rPr>
              <a:t>4k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 resolution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25 FPS</a:t>
            </a:r>
            <a:endParaRPr lang="en-US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cs typeface="Calibri"/>
              </a:rPr>
              <a:t>Steady camera at </a:t>
            </a: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50[m]</a:t>
            </a:r>
            <a:r>
              <a:rPr lang="en-US" dirty="0">
                <a:solidFill>
                  <a:srgbClr val="002060"/>
                </a:solidFill>
                <a:cs typeface="Calibri"/>
              </a:rPr>
              <a:t> height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Day light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ea typeface="+mn-lt"/>
                <a:cs typeface="+mn-lt"/>
              </a:rPr>
              <a:t>Moving objects(People, cars, etc.)</a:t>
            </a: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2" action="ppaction://hlinksldjump"/>
              </a:rPr>
              <a:t>Requirements</a:t>
            </a:r>
            <a:endParaRPr lang="en-US" sz="2400" dirty="0">
              <a:cs typeface="Calibri"/>
              <a:hlinkClick r:id="rId3" action="ppaction://hlinksldjump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  <a:hlinkClick r:id="rId4" action="ppaction://hlinksldjump"/>
              </a:rPr>
              <a:t>Urban</a:t>
            </a:r>
            <a:endParaRPr lang="en-US" sz="2400" dirty="0"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3600" b="1" dirty="0">
              <a:solidFill>
                <a:srgbClr val="002060"/>
              </a:solidFill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E9713-A4A4-485F-8682-F6340C8CD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256" y="4312329"/>
            <a:ext cx="3455387" cy="1943655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627A157-4793-422F-8005-3E411A95F022}"/>
              </a:ext>
            </a:extLst>
          </p:cNvPr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D9778-10B4-40FB-B4E4-44FA89A8663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8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B0766-56FD-48CB-AE51-A3E1587E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2609" y="6344713"/>
            <a:ext cx="2133600" cy="365125"/>
          </a:xfrm>
        </p:spPr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2E2422-0DCC-4EAA-B8D5-D0D38C497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3750"/>
              </p:ext>
            </p:extLst>
          </p:nvPr>
        </p:nvGraphicFramePr>
        <p:xfrm>
          <a:off x="967666" y="148161"/>
          <a:ext cx="8007658" cy="6560607"/>
        </p:xfrm>
        <a:graphic>
          <a:graphicData uri="http://schemas.openxmlformats.org/drawingml/2006/table">
            <a:tbl>
              <a:tblPr rtl="1" firstRow="1" firstCol="1" bandRow="1">
                <a:tableStyleId>{327F97BB-C833-4FB7-BDE5-3F7075034690}</a:tableStyleId>
              </a:tblPr>
              <a:tblGrid>
                <a:gridCol w="2009768">
                  <a:extLst>
                    <a:ext uri="{9D8B030D-6E8A-4147-A177-3AD203B41FA5}">
                      <a16:colId xmlns:a16="http://schemas.microsoft.com/office/drawing/2014/main" val="1198437403"/>
                    </a:ext>
                  </a:extLst>
                </a:gridCol>
                <a:gridCol w="3021794">
                  <a:extLst>
                    <a:ext uri="{9D8B030D-6E8A-4147-A177-3AD203B41FA5}">
                      <a16:colId xmlns:a16="http://schemas.microsoft.com/office/drawing/2014/main" val="1529832363"/>
                    </a:ext>
                  </a:extLst>
                </a:gridCol>
                <a:gridCol w="2976096">
                  <a:extLst>
                    <a:ext uri="{9D8B030D-6E8A-4147-A177-3AD203B41FA5}">
                      <a16:colId xmlns:a16="http://schemas.microsoft.com/office/drawing/2014/main" val="1531248728"/>
                    </a:ext>
                  </a:extLst>
                </a:gridCol>
              </a:tblGrid>
              <a:tr h="17144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צילום רחפנים (1)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צילום אובייקטים (2)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43831"/>
                  </a:ext>
                </a:extLst>
              </a:tr>
              <a:tr h="142037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רזולוציה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4k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4k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624269"/>
                  </a:ext>
                </a:extLst>
              </a:tr>
              <a:tr h="17258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Frame Rate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15664"/>
                  </a:ext>
                </a:extLst>
              </a:tr>
              <a:tr h="35193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עדשה (זווית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FOV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לא רחבה מידי, מפתח צילום 84 מעלות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לא רחבה מידי, מפתח צילום 84 מעלות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211455"/>
                  </a:ext>
                </a:extLst>
              </a:tr>
              <a:tr h="35193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גובה </a:t>
                      </a:r>
                      <a:r>
                        <a:rPr lang="es-VE" sz="1100" noProof="0" dirty="0">
                          <a:solidFill>
                            <a:schemeClr val="tx1"/>
                          </a:solidFill>
                          <a:effectLst/>
                        </a:rPr>
                        <a:t>הרחפן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המצלם (מהאדמה)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סטאטי ב-50 מ'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סטאטי ב-50 מ'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49615"/>
                  </a:ext>
                </a:extLst>
              </a:tr>
              <a:tr h="53242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גובה המטרה (</a:t>
                      </a:r>
                      <a:r>
                        <a:rPr lang="he-IL" sz="1100" dirty="0" err="1">
                          <a:solidFill>
                            <a:schemeClr val="tx1"/>
                          </a:solidFill>
                          <a:effectLst/>
                        </a:rPr>
                        <a:t>הרחפן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העוין / אובייקטים) מהקרקע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משתנה: 10-40 מ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'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0 מ'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579340"/>
                  </a:ext>
                </a:extLst>
              </a:tr>
              <a:tr h="35193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זווית צילום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כלפי מטה בלבד (אנכי לקרקע)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כלפי מטה בלבד (אנכי לקרקע)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59033"/>
                  </a:ext>
                </a:extLst>
              </a:tr>
              <a:tr h="35193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תאורה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תאורת יום טבעית, בצהרי היום – להפחית מהשפעת הצל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תאורת יום טבעית, בצהרי היום – להפחית מהשפעת הצל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545647"/>
                  </a:ext>
                </a:extLst>
              </a:tr>
              <a:tr h="712916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זמן צילום קטע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כ- 10-15 דקות (בשאיפה, ללא המעברים – עליה/ירידה של הרחפן המצלם, מעבר בין קטעים).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כ- 10-15 דקות (בשאיפה, ללא המעברים – עליה/ירידה של הרחפן המצלם, מעבר בין קטעים).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48523"/>
                  </a:ext>
                </a:extLst>
              </a:tr>
              <a:tr h="125439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נתונים נלווים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יש לתעד את כלל הנתונים הנלווים מהרחפן תוך כדי צילום הסרטון - גובה, זווית סיבוב, מיקום וכדומה. בנוסף, לדאוג שהסרטונים יהיו מסונכרנים לקליטת הנתונים (יתכן וישפיע על הבקשה לא לצלם בעלייה/ירידה, ובמעברים).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יש לתעד את כלל הנתונים הנלווים מהרחפן תוך כדי צילום הסרטון - גובה, זווית סיבוב, מיקום וכדומה. בנוסף, לדאוג שהסרטונים יהיו מסונכרנים לקליטת הנתונים (יתכן וישפיע על הבקשה לא לצלם בעלייה/ירידה, ובמעברים).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550450"/>
                  </a:ext>
                </a:extLst>
              </a:tr>
              <a:tr h="712916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מקום הצילום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זירה סטטית. רקע של הרחפן המצולם סטטי כמה שיותר (חישוב רקע ממוצע) ובעל קונטרסט גבוה ביחס לרחפן.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זירה משתנה, טיפוסית לסביבה אורבנית.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19640"/>
                  </a:ext>
                </a:extLst>
              </a:tr>
              <a:tr h="125439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האובייקטים המצולמים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רחפנים. פנטום 4 אדוונס או פרו. מגוון מסלולי טיסה (כולל קו ישר). אפשר לעצור, אבל לא ליותר מכ- 10 שניות.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בני אדם, מכוניות, קטנועים, אופניים, ציפורים, חיות, אובייקטים עפים ברוח וכל אובייקט נע אחר שרלוונטי לסביבה אורבנית.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בנוסף, לפחות קטע אחד של צילום </a:t>
                      </a:r>
                      <a:r>
                        <a:rPr lang="he-IL" sz="1100" dirty="0" err="1">
                          <a:solidFill>
                            <a:schemeClr val="tx1"/>
                          </a:solidFill>
                          <a:effectLst/>
                        </a:rPr>
                        <a:t>רחפן</a:t>
                      </a: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 מעל סביבה אורבנית.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631582"/>
                  </a:ext>
                </a:extLst>
              </a:tr>
              <a:tr h="17144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לוח זמנים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chemeClr val="tx1"/>
                          </a:solidFill>
                          <a:effectLst/>
                        </a:rPr>
                        <a:t>עד אמצע דצמבר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chemeClr val="tx1"/>
                          </a:solidFill>
                          <a:effectLst/>
                        </a:rPr>
                        <a:t>עד אמצע דצמבר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944" marR="4894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498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4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EB17C-DEF5-454B-B173-70950415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82E5A0-CFF4-4FB7-89B2-F0ED676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95610"/>
              </p:ext>
            </p:extLst>
          </p:nvPr>
        </p:nvGraphicFramePr>
        <p:xfrm>
          <a:off x="1018093" y="113125"/>
          <a:ext cx="7965648" cy="661243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494560">
                  <a:extLst>
                    <a:ext uri="{9D8B030D-6E8A-4147-A177-3AD203B41FA5}">
                      <a16:colId xmlns:a16="http://schemas.microsoft.com/office/drawing/2014/main" val="3481494933"/>
                    </a:ext>
                  </a:extLst>
                </a:gridCol>
                <a:gridCol w="858231">
                  <a:extLst>
                    <a:ext uri="{9D8B030D-6E8A-4147-A177-3AD203B41FA5}">
                      <a16:colId xmlns:a16="http://schemas.microsoft.com/office/drawing/2014/main" val="2492780592"/>
                    </a:ext>
                  </a:extLst>
                </a:gridCol>
                <a:gridCol w="1823630">
                  <a:extLst>
                    <a:ext uri="{9D8B030D-6E8A-4147-A177-3AD203B41FA5}">
                      <a16:colId xmlns:a16="http://schemas.microsoft.com/office/drawing/2014/main" val="3132276073"/>
                    </a:ext>
                  </a:extLst>
                </a:gridCol>
                <a:gridCol w="3815043">
                  <a:extLst>
                    <a:ext uri="{9D8B030D-6E8A-4147-A177-3AD203B41FA5}">
                      <a16:colId xmlns:a16="http://schemas.microsoft.com/office/drawing/2014/main" val="1912667049"/>
                    </a:ext>
                  </a:extLst>
                </a:gridCol>
                <a:gridCol w="974184">
                  <a:extLst>
                    <a:ext uri="{9D8B030D-6E8A-4147-A177-3AD203B41FA5}">
                      <a16:colId xmlns:a16="http://schemas.microsoft.com/office/drawing/2014/main" val="3711709809"/>
                    </a:ext>
                  </a:extLst>
                </a:gridCol>
              </a:tblGrid>
              <a:tr h="663585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גובה המצלם מהקרקע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גובה המצולם מהקרקע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תנועת המצולם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זמן צילום (דקות)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215589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0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קווים ישרים, כולל כניסה ויציאה מהפריים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10x4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890435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98354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48744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628816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סיבובים, כולל כניסה ויציאה מהפריים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10x4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05590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69278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247431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59286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קווים ישרים וסיבובים – תנועות קצרים וביניהן דגש על האטה והאצה, כולל עצירות של 1-2 שניות גג (עמידה במקום)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10x4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165781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099964"/>
                  </a:ext>
                </a:extLst>
              </a:tr>
              <a:tr h="152217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92241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53563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שילוב – תנועה בקווים ישרים, סיבובים, האצה והאטה, כולל יציאה וכניסה מהפריימים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הערה - צולמו בפועל ברוחות חזקות מאוד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15x4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2337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529763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00148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2534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קווים ישרים, כולל כניסה ויציאה מהפריים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60758"/>
                  </a:ext>
                </a:extLst>
              </a:tr>
              <a:tr h="261391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סיבובים, כולל כניסה ויציאה מהפריים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41786"/>
                  </a:ext>
                </a:extLst>
              </a:tr>
              <a:tr h="529520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קווים ישרים וסיבובים – תנועות קצרים וביניהן דגש על האטה והאצה, כולל עצירות של 1-2 שניות גג (עמידה במקום)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251280"/>
                  </a:ext>
                </a:extLst>
              </a:tr>
              <a:tr h="529520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10-40מ'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שילוב – תנועה בקווים ישרים, סיבובים, האצה והאטה, כולל יציאה וכניסה מהפריימים מדי פעם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40549"/>
                  </a:ext>
                </a:extLst>
              </a:tr>
              <a:tr h="312489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רחפן מסוג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Bugs2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עמידה במקום בגבהים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מטרים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1544"/>
                  </a:ext>
                </a:extLst>
              </a:tr>
              <a:tr h="312489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רחפן מסוג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Mavik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טס באופן חופשי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67071"/>
                  </a:ext>
                </a:extLst>
              </a:tr>
              <a:tr h="395455"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רחפן מסוג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Mavik 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עמידה במקום בגבהים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מטרים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8316" marR="483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67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0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7DB15-70F8-4EA1-96BB-C1FD002B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32B7A8-FFA3-439D-A52F-7E1F652F6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15873"/>
              </p:ext>
            </p:extLst>
          </p:nvPr>
        </p:nvGraphicFramePr>
        <p:xfrm>
          <a:off x="1291471" y="136524"/>
          <a:ext cx="7645139" cy="649994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594622">
                  <a:extLst>
                    <a:ext uri="{9D8B030D-6E8A-4147-A177-3AD203B41FA5}">
                      <a16:colId xmlns:a16="http://schemas.microsoft.com/office/drawing/2014/main" val="3758136650"/>
                    </a:ext>
                  </a:extLst>
                </a:gridCol>
                <a:gridCol w="1495050">
                  <a:extLst>
                    <a:ext uri="{9D8B030D-6E8A-4147-A177-3AD203B41FA5}">
                      <a16:colId xmlns:a16="http://schemas.microsoft.com/office/drawing/2014/main" val="3489420134"/>
                    </a:ext>
                  </a:extLst>
                </a:gridCol>
                <a:gridCol w="3031627">
                  <a:extLst>
                    <a:ext uri="{9D8B030D-6E8A-4147-A177-3AD203B41FA5}">
                      <a16:colId xmlns:a16="http://schemas.microsoft.com/office/drawing/2014/main" val="1920999247"/>
                    </a:ext>
                  </a:extLst>
                </a:gridCol>
                <a:gridCol w="1523365">
                  <a:extLst>
                    <a:ext uri="{9D8B030D-6E8A-4147-A177-3AD203B41FA5}">
                      <a16:colId xmlns:a16="http://schemas.microsoft.com/office/drawing/2014/main" val="4103587039"/>
                    </a:ext>
                  </a:extLst>
                </a:gridCol>
                <a:gridCol w="1000475">
                  <a:extLst>
                    <a:ext uri="{9D8B030D-6E8A-4147-A177-3AD203B41FA5}">
                      <a16:colId xmlns:a16="http://schemas.microsoft.com/office/drawing/2014/main" val="1935898336"/>
                    </a:ext>
                  </a:extLst>
                </a:gridCol>
              </a:tblGrid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גובה המצלם מהקרקע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סוג סצנה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רמת עומס אובייקטים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זמן צילום (דקות)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064476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50מ'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כיכר (שליד מרכז הספורט)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דל (במהלך היום)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002347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רב (בבוקר ואחרה"צ)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691734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כביש ומדרכה (בין שער נו"ש לכיכר)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דל (במהלך היום)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97279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רב (בבוקר ואחרה"צ)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93180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רחבה (טיילת אולמן)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דל (בשיעורים)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94775"/>
                  </a:ext>
                </a:extLst>
              </a:tr>
              <a:tr h="868151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עומס רב (בין שיעורים)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60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91163"/>
                  </a:ext>
                </a:extLst>
              </a:tr>
              <a:tr h="422887">
                <a:tc>
                  <a:txBody>
                    <a:bodyPr/>
                    <a:lstStyle/>
                    <a:p>
                      <a:pPr algn="just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שילוב - רחפן מטרה מעל אובייקטים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>
                          <a:solidFill>
                            <a:sysClr val="windowText" lastClr="000000"/>
                          </a:solidFill>
                          <a:effectLst/>
                        </a:rPr>
                        <a:t>בינונית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30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450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853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ushpin">
    <a:dk1>
      <a:sysClr val="windowText" lastClr="000000"/>
    </a:dk1>
    <a:lt1>
      <a:sysClr val="window" lastClr="FFFFFF"/>
    </a:lt1>
    <a:dk2>
      <a:srgbClr val="465E9C"/>
    </a:dk2>
    <a:lt2>
      <a:srgbClr val="CCDDEA"/>
    </a:lt2>
    <a:accent1>
      <a:srgbClr val="FDA023"/>
    </a:accent1>
    <a:accent2>
      <a:srgbClr val="AA2B1E"/>
    </a:accent2>
    <a:accent3>
      <a:srgbClr val="71685C"/>
    </a:accent3>
    <a:accent4>
      <a:srgbClr val="64A73B"/>
    </a:accent4>
    <a:accent5>
      <a:srgbClr val="EB5605"/>
    </a:accent5>
    <a:accent6>
      <a:srgbClr val="B9CA1A"/>
    </a:accent6>
    <a:hlink>
      <a:srgbClr val="D83E2C"/>
    </a:hlink>
    <a:folHlink>
      <a:srgbClr val="ED7D2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7461229F1FB5449F24755FD64FDB2C" ma:contentTypeVersion="7" ma:contentTypeDescription="Create a new document." ma:contentTypeScope="" ma:versionID="63f3a5a8598077d486261df3be7e5f44">
  <xsd:schema xmlns:xsd="http://www.w3.org/2001/XMLSchema" xmlns:xs="http://www.w3.org/2001/XMLSchema" xmlns:p="http://schemas.microsoft.com/office/2006/metadata/properties" xmlns:ns3="5816d2bd-375f-4610-b219-46ca5e9e8d9e" xmlns:ns4="58db89a9-1433-47f2-b2c1-c3002312a610" targetNamespace="http://schemas.microsoft.com/office/2006/metadata/properties" ma:root="true" ma:fieldsID="279a6525a8b67dc100e4d632f6dc8495" ns3:_="" ns4:_="">
    <xsd:import namespace="5816d2bd-375f-4610-b219-46ca5e9e8d9e"/>
    <xsd:import namespace="58db89a9-1433-47f2-b2c1-c3002312a61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6d2bd-375f-4610-b219-46ca5e9e8d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b89a9-1433-47f2-b2c1-c3002312a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E5AE34-454B-46F7-B72F-F4DCF0A779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9C2EF-6BAE-49E5-8961-ADA23E53FCE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4180930-47B2-4328-B6AA-AE712ECDA0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16d2bd-375f-4610-b219-46ca5e9e8d9e"/>
    <ds:schemaRef ds:uri="58db89a9-1433-47f2-b2c1-c3002312a6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12682</TotalTime>
  <Words>1102</Words>
  <Application>Microsoft Office PowerPoint</Application>
  <PresentationFormat>On-screen Show (4:3)</PresentationFormat>
  <Paragraphs>327</Paragraphs>
  <Slides>20</Slides>
  <Notes>10</Notes>
  <HiddenSlides>5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Custom Design</vt:lpstr>
      <vt:lpstr>Midterm Presentation Data Augmentation  &amp; Neural Network Training - Part A</vt:lpstr>
      <vt:lpstr>Presentation Outline</vt:lpstr>
      <vt:lpstr>Project Goal</vt:lpstr>
      <vt:lpstr>Schedule </vt:lpstr>
      <vt:lpstr>Data Characteristics</vt:lpstr>
      <vt:lpstr>Data Characteristics</vt:lpstr>
      <vt:lpstr>PowerPoint Presentation</vt:lpstr>
      <vt:lpstr>PowerPoint Presentation</vt:lpstr>
      <vt:lpstr>PowerPoint Presentation</vt:lpstr>
      <vt:lpstr>First Solution</vt:lpstr>
      <vt:lpstr>First Solution</vt:lpstr>
      <vt:lpstr>Second Solution</vt:lpstr>
      <vt:lpstr>Second Solution</vt:lpstr>
      <vt:lpstr>Chosen Solution Flow</vt:lpstr>
      <vt:lpstr>Background Remove &amp; Morphological Filters </vt:lpstr>
      <vt:lpstr>Augmentation</vt:lpstr>
      <vt:lpstr>Results</vt:lpstr>
      <vt:lpstr>Summary</vt:lpstr>
      <vt:lpstr>Questions?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 Dataset Augmentation  &amp; Neural Network Training</dc:title>
  <dc:creator>Stav Yeger</dc:creator>
  <cp:keywords>CTPClassification=CTP_NT</cp:keywords>
  <cp:lastModifiedBy>Yeger, Stav</cp:lastModifiedBy>
  <cp:revision>148</cp:revision>
  <dcterms:created xsi:type="dcterms:W3CDTF">2020-01-11T17:30:37Z</dcterms:created>
  <dcterms:modified xsi:type="dcterms:W3CDTF">2020-09-23T09:13:05Z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fec7ae03-1634-4e93-afc1-e5a21b359cda</vt:lpwstr>
  </property>
  <property fmtid="{D5CDD505-2E9C-101B-9397-08002B2CF9AE}" pid="3" name="CTP_TimeStamp">
    <vt:lpwstr>2020-04-01 05:21:37Z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